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3" r:id="rId2"/>
    <p:sldId id="275" r:id="rId3"/>
    <p:sldId id="274" r:id="rId4"/>
    <p:sldId id="278" r:id="rId5"/>
    <p:sldId id="276" r:id="rId6"/>
    <p:sldId id="277" r:id="rId7"/>
    <p:sldId id="279" r:id="rId8"/>
    <p:sldId id="280" r:id="rId9"/>
    <p:sldId id="281" r:id="rId10"/>
    <p:sldId id="272" r:id="rId11"/>
  </p:sldIdLst>
  <p:sldSz cx="9906000" cy="6858000" type="A4"/>
  <p:notesSz cx="6797675" cy="9926638"/>
  <p:custDataLst>
    <p:tags r:id="rId1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FF00"/>
    <a:srgbClr val="6CA62C"/>
    <a:srgbClr val="7EC23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7" autoAdjust="0"/>
    <p:restoredTop sz="94540" autoAdjust="0"/>
  </p:normalViewPr>
  <p:slideViewPr>
    <p:cSldViewPr>
      <p:cViewPr varScale="1">
        <p:scale>
          <a:sx n="98" d="100"/>
          <a:sy n="98" d="100"/>
        </p:scale>
        <p:origin x="-114" y="-366"/>
      </p:cViewPr>
      <p:guideLst>
        <p:guide orient="horz" pos="709"/>
        <p:guide orient="horz" pos="3929"/>
        <p:guide pos="353"/>
        <p:guide pos="58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7" d="100"/>
          <a:sy n="97" d="100"/>
        </p:scale>
        <p:origin x="-3570" y="-108"/>
      </p:cViewPr>
      <p:guideLst>
        <p:guide orient="horz" pos="3127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5AC45-49B3-4447-BB9A-35A693EC7287}" type="datetimeFigureOut">
              <a:rPr lang="de-DE" smtClean="0">
                <a:latin typeface="Arial" pitchFamily="34" charset="0"/>
              </a:rPr>
              <a:pPr/>
              <a:t>02.05.2016</a:t>
            </a:fld>
            <a:endParaRPr lang="de-DE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22199-5D63-4E77-AEB4-11F8FF9D8716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90606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C83B1B39-4685-4E85-BB9B-ABDD424FF213}" type="datetimeFigureOut">
              <a:rPr lang="de-CH" smtClean="0"/>
              <a:pPr/>
              <a:t>02.05.2016</a:t>
            </a:fld>
            <a:endParaRPr lang="de-C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784E2FCB-225E-4050-A57F-9FE7DE934480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xmlns="" val="249044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ctrTitle" hasCustomPrompt="1"/>
          </p:nvPr>
        </p:nvSpPr>
        <p:spPr>
          <a:xfrm>
            <a:off x="1423987" y="1916832"/>
            <a:ext cx="7921625" cy="1080120"/>
          </a:xfrm>
        </p:spPr>
        <p:txBody>
          <a:bodyPr bIns="0" anchor="t">
            <a:noAutofit/>
          </a:bodyPr>
          <a:lstStyle>
            <a:lvl1pPr>
              <a:lnSpc>
                <a:spcPct val="100000"/>
              </a:lnSpc>
              <a:defRPr sz="3400" b="1"/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Placeholder"/>
          <p:cNvSpPr>
            <a:spLocks noGrp="1"/>
          </p:cNvSpPr>
          <p:nvPr>
            <p:ph type="subTitle" idx="1"/>
          </p:nvPr>
        </p:nvSpPr>
        <p:spPr>
          <a:xfrm>
            <a:off x="1423988" y="3068960"/>
            <a:ext cx="7921612" cy="6480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  <a:p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1423988" y="3717032"/>
            <a:ext cx="7921625" cy="3600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2pPr>
            <a:lvl3pPr marL="91440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3pPr>
            <a:lvl4pPr marL="137160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182880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Name, Function</a:t>
            </a:r>
            <a:endParaRPr lang="en-US" dirty="0"/>
          </a:p>
        </p:txBody>
      </p:sp>
      <p:sp>
        <p:nvSpPr>
          <p:cNvPr id="7" name="Claim Text"/>
          <p:cNvSpPr txBox="1"/>
          <p:nvPr userDrawn="1">
            <p:custDataLst>
              <p:tags r:id="rId1"/>
            </p:custDataLst>
          </p:nvPr>
        </p:nvSpPr>
        <p:spPr>
          <a:xfrm>
            <a:off x="3488903" y="1103144"/>
            <a:ext cx="5856710" cy="18466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en-US" sz="1400" b="0" smtClean="0">
                <a:solidFill>
                  <a:srgbClr val="22934B"/>
                </a:solidFill>
                <a:latin typeface="Arial" pitchFamily="34" charset="0"/>
                <a:cs typeface="Arial" pitchFamily="34" charset="0"/>
              </a:rPr>
              <a:t>Because tomorrow matters</a:t>
            </a:r>
            <a:endParaRPr lang="en-US" sz="1400" b="0" dirty="0">
              <a:solidFill>
                <a:srgbClr val="22934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SPREAD 2016, Settat </a:t>
            </a:r>
            <a:endParaRPr lang="en-US" dirty="0"/>
          </a:p>
        </p:txBody>
      </p:sp>
      <p:sp>
        <p:nvSpPr>
          <p:cNvPr id="17" name="Classification"/>
          <p:cNvSpPr txBox="1"/>
          <p:nvPr userDrawn="1">
            <p:custDataLst>
              <p:tags r:id="rId2"/>
            </p:custDataLst>
          </p:nvPr>
        </p:nvSpPr>
        <p:spPr>
          <a:xfrm>
            <a:off x="4953600" y="6581616"/>
            <a:ext cx="1943616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l"/>
            <a:endParaRPr lang="en-US" sz="1200" b="1" noProof="1">
              <a:solidFill>
                <a:srgbClr val="22934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Copyright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7313390" y="6633792"/>
            <a:ext cx="1744067" cy="12311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r>
              <a:rPr lang="en-US" sz="800" noProof="1" smtClean="0">
                <a:latin typeface="Arial" pitchFamily="34" charset="0"/>
                <a:cs typeface="Arial" pitchFamily="34" charset="0"/>
              </a:rPr>
              <a:t>© 2015 Holcim Technology Ltd</a:t>
            </a:r>
            <a:endParaRPr lang="en-US" sz="800" noProof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>
          <a:xfrm rot="16200000">
            <a:off x="8744361" y="811649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en-US" sz="2200" b="1" dirty="0" smtClean="0">
                <a:solidFill>
                  <a:srgbClr val="22934B"/>
                </a:solidFill>
                <a:latin typeface="+mj-lt"/>
              </a:rPr>
              <a:t>DRAFT</a:t>
            </a:r>
            <a:endParaRPr lang="en-US" sz="2200" b="1" dirty="0">
              <a:solidFill>
                <a:srgbClr val="22934B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37239" y="587007"/>
            <a:ext cx="2666706" cy="76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36079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92560" y="1742339"/>
            <a:ext cx="7920880" cy="226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8791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 </a:t>
            </a:r>
            <a:endParaRPr lang="en-US" noProof="0" dirty="0"/>
          </a:p>
        </p:txBody>
      </p:sp>
      <p:sp>
        <p:nvSpPr>
          <p:cNvPr id="4" name="Content Placeholder"/>
          <p:cNvSpPr>
            <a:spLocks noGrp="1"/>
          </p:cNvSpPr>
          <p:nvPr>
            <p:ph sz="quarter" idx="14"/>
          </p:nvPr>
        </p:nvSpPr>
        <p:spPr>
          <a:xfrm>
            <a:off x="560388" y="1124743"/>
            <a:ext cx="8785223" cy="51125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0472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with Image" preserve="1" userDrawn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and"/>
          <p:cNvSpPr/>
          <p:nvPr userDrawn="1">
            <p:custDataLst>
              <p:tags r:id="rId1"/>
            </p:custDataLst>
          </p:nvPr>
        </p:nvSpPr>
        <p:spPr>
          <a:xfrm>
            <a:off x="0" y="1713600"/>
            <a:ext cx="9906000" cy="1141200"/>
          </a:xfrm>
          <a:prstGeom prst="rect">
            <a:avLst/>
          </a:prstGeom>
          <a:solidFill>
            <a:srgbClr val="229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"/>
          <p:cNvSpPr>
            <a:spLocks noGrp="1"/>
          </p:cNvSpPr>
          <p:nvPr>
            <p:ph type="ctrTitle"/>
          </p:nvPr>
        </p:nvSpPr>
        <p:spPr>
          <a:xfrm>
            <a:off x="1423988" y="1713600"/>
            <a:ext cx="7921612" cy="635279"/>
          </a:xfrm>
        </p:spPr>
        <p:txBody>
          <a:bodyPr wrap="none" bIns="0" anchor="ctr" anchorCtr="0">
            <a:noAutofit/>
          </a:bodyPr>
          <a:lstStyle>
            <a:lvl1pPr>
              <a:lnSpc>
                <a:spcPct val="100000"/>
              </a:lnSpc>
              <a:defRPr sz="3400" b="1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Subtitle Placeholder"/>
          <p:cNvSpPr>
            <a:spLocks noGrp="1"/>
          </p:cNvSpPr>
          <p:nvPr>
            <p:ph type="subTitle" idx="1"/>
          </p:nvPr>
        </p:nvSpPr>
        <p:spPr>
          <a:xfrm>
            <a:off x="1423988" y="2420888"/>
            <a:ext cx="7921612" cy="36004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noProof="0" dirty="0"/>
          </a:p>
        </p:txBody>
      </p:sp>
      <p:sp>
        <p:nvSpPr>
          <p:cNvPr id="9" name="Claim Text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3488903" y="1103144"/>
            <a:ext cx="5856710" cy="18466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en-US" sz="1400" b="0" i="1" dirty="0" smtClean="0">
                <a:solidFill>
                  <a:srgbClr val="22934B"/>
                </a:solidFill>
                <a:latin typeface="Arial" pitchFamily="34" charset="0"/>
                <a:cs typeface="Arial" pitchFamily="34" charset="0"/>
              </a:rPr>
              <a:t>For a zero-waste future</a:t>
            </a:r>
            <a:endParaRPr lang="en-US" sz="1400" b="0" i="1" dirty="0">
              <a:solidFill>
                <a:srgbClr val="22934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423988" y="6632325"/>
            <a:ext cx="3529012" cy="123111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l">
              <a:defRPr sz="8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SPREAD 2016, Settat </a:t>
            </a:r>
            <a:endParaRPr lang="en-US" dirty="0"/>
          </a:p>
        </p:txBody>
      </p:sp>
      <p:sp>
        <p:nvSpPr>
          <p:cNvPr id="14" name="Copyright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7313390" y="6633792"/>
            <a:ext cx="1744067" cy="12311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r>
              <a:rPr lang="en-US" sz="800" noProof="1" smtClean="0">
                <a:latin typeface="Arial" pitchFamily="34" charset="0"/>
                <a:cs typeface="Arial" pitchFamily="34" charset="0"/>
              </a:rPr>
              <a:t>© 2015 Holcim Technology Ltd</a:t>
            </a:r>
            <a:endParaRPr lang="en-US" sz="800" noProof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Classification"/>
          <p:cNvSpPr txBox="1"/>
          <p:nvPr userDrawn="1">
            <p:custDataLst>
              <p:tags r:id="rId4"/>
            </p:custDataLst>
          </p:nvPr>
        </p:nvSpPr>
        <p:spPr>
          <a:xfrm>
            <a:off x="4953600" y="6581616"/>
            <a:ext cx="1943616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l"/>
            <a:endParaRPr lang="en-US" sz="1200" b="1" noProof="1">
              <a:solidFill>
                <a:srgbClr val="00A65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0" y="2854800"/>
            <a:ext cx="9906000" cy="4003199"/>
          </a:xfrm>
        </p:spPr>
        <p:txBody>
          <a:bodyPr tIns="2160000"/>
          <a:lstStyle>
            <a:lvl1pPr marL="0" indent="0" algn="ctr">
              <a:buFontTx/>
              <a:buNone/>
              <a:defRPr sz="1800">
                <a:solidFill>
                  <a:srgbClr val="969696"/>
                </a:solidFill>
              </a:defRPr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3" name="Status" hidden="1"/>
          <p:cNvSpPr txBox="1">
            <a:spLocks/>
          </p:cNvSpPr>
          <p:nvPr userDrawn="1">
            <p:custDataLst>
              <p:tags r:id="rId5"/>
            </p:custDataLst>
          </p:nvPr>
        </p:nvSpPr>
        <p:spPr>
          <a:xfrm rot="16200000">
            <a:off x="8744361" y="811649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en-US" sz="2200" b="1" dirty="0" smtClean="0">
                <a:solidFill>
                  <a:srgbClr val="22934B"/>
                </a:solidFill>
                <a:latin typeface="+mj-lt"/>
              </a:rPr>
              <a:t>DRAFT</a:t>
            </a:r>
            <a:endParaRPr lang="en-US" sz="2200" b="1" dirty="0">
              <a:solidFill>
                <a:srgbClr val="22934B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637239" y="587007"/>
            <a:ext cx="2666706" cy="76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31557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Hider"/>
          <p:cNvSpPr/>
          <p:nvPr userDrawn="1">
            <p:custDataLst>
              <p:tags r:id="rId1"/>
            </p:custDataLst>
          </p:nvPr>
        </p:nvSpPr>
        <p:spPr bwMode="white">
          <a:xfrm>
            <a:off x="467544" y="904206"/>
            <a:ext cx="8949952" cy="834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906000" cy="6858000"/>
          </a:xfrm>
          <a:prstGeom prst="rect">
            <a:avLst/>
          </a:prstGeom>
        </p:spPr>
        <p:txBody>
          <a:bodyPr tIns="3636000"/>
          <a:lstStyle>
            <a:lvl1pPr marL="0" indent="0" algn="ctr">
              <a:buFontTx/>
              <a:buNone/>
              <a:defRPr sz="1800">
                <a:solidFill>
                  <a:srgbClr val="96969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3" name="Running Title"/>
          <p:cNvSpPr txBox="1"/>
          <p:nvPr userDrawn="1">
            <p:custDataLst>
              <p:tags r:id="rId2"/>
            </p:custDataLst>
          </p:nvPr>
        </p:nvSpPr>
        <p:spPr>
          <a:xfrm>
            <a:off x="560388" y="540000"/>
            <a:ext cx="8785225" cy="72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en-US" sz="2000" b="0" noProof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60388" y="1943998"/>
            <a:ext cx="8785225" cy="1052954"/>
          </a:xfrm>
        </p:spPr>
        <p:txBody>
          <a:bodyPr bIns="0" anchor="t" anchorCtr="0"/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10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 rot="16200000">
            <a:off x="8744361" y="811649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en-US" sz="2200" b="1" dirty="0" smtClean="0">
                <a:solidFill>
                  <a:srgbClr val="22934B"/>
                </a:solidFill>
                <a:latin typeface="+mj-lt"/>
              </a:rPr>
              <a:t>DRAFT</a:t>
            </a:r>
            <a:endParaRPr lang="en-US" sz="2200" b="1" dirty="0">
              <a:solidFill>
                <a:srgbClr val="22934B"/>
              </a:solidFill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SPREAD 2016, Settat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85B633-6863-4B84-8019-F125347A66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43824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 </a:t>
            </a:r>
            <a:endParaRPr lang="en-US" noProof="0" dirty="0"/>
          </a:p>
        </p:txBody>
      </p:sp>
      <p:sp>
        <p:nvSpPr>
          <p:cNvPr id="12" name="Content Placeholder B"/>
          <p:cNvSpPr>
            <a:spLocks noGrp="1"/>
          </p:cNvSpPr>
          <p:nvPr>
            <p:ph sz="quarter" idx="15"/>
          </p:nvPr>
        </p:nvSpPr>
        <p:spPr>
          <a:xfrm>
            <a:off x="5097016" y="1124744"/>
            <a:ext cx="4248595" cy="51125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0" name="Content Placeholder A"/>
          <p:cNvSpPr>
            <a:spLocks noGrp="1"/>
          </p:cNvSpPr>
          <p:nvPr>
            <p:ph sz="quarter" idx="14"/>
          </p:nvPr>
        </p:nvSpPr>
        <p:spPr>
          <a:xfrm>
            <a:off x="560387" y="1124744"/>
            <a:ext cx="4248000" cy="51125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43476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Placeholder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 </a:t>
            </a:r>
            <a:endParaRPr lang="en-US" noProof="0" dirty="0"/>
          </a:p>
        </p:txBody>
      </p:sp>
      <p:sp>
        <p:nvSpPr>
          <p:cNvPr id="15" name="Content Placeholder B"/>
          <p:cNvSpPr>
            <a:spLocks noGrp="1"/>
          </p:cNvSpPr>
          <p:nvPr>
            <p:ph sz="quarter" idx="15"/>
          </p:nvPr>
        </p:nvSpPr>
        <p:spPr>
          <a:xfrm>
            <a:off x="5097612" y="1124744"/>
            <a:ext cx="4248000" cy="241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A"/>
          <p:cNvSpPr>
            <a:spLocks noGrp="1"/>
          </p:cNvSpPr>
          <p:nvPr>
            <p:ph sz="quarter" idx="14"/>
          </p:nvPr>
        </p:nvSpPr>
        <p:spPr>
          <a:xfrm>
            <a:off x="560387" y="1124744"/>
            <a:ext cx="4248000" cy="241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Content Placeholder A"/>
          <p:cNvSpPr>
            <a:spLocks noGrp="1"/>
          </p:cNvSpPr>
          <p:nvPr>
            <p:ph sz="quarter" idx="16"/>
          </p:nvPr>
        </p:nvSpPr>
        <p:spPr>
          <a:xfrm>
            <a:off x="560387" y="3826800"/>
            <a:ext cx="4248000" cy="241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A"/>
          <p:cNvSpPr>
            <a:spLocks noGrp="1"/>
          </p:cNvSpPr>
          <p:nvPr>
            <p:ph sz="quarter" idx="17"/>
          </p:nvPr>
        </p:nvSpPr>
        <p:spPr>
          <a:xfrm>
            <a:off x="5097612" y="3826800"/>
            <a:ext cx="4248000" cy="241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68845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SPREAD 2016, Settat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8412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 smtClean="0"/>
              <a:t>Click to add agenda title</a:t>
            </a:r>
            <a:endParaRPr lang="en-US" noProof="0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SPREAD 2016, Settat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00957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Hider"/>
          <p:cNvSpPr/>
          <p:nvPr userDrawn="1"/>
        </p:nvSpPr>
        <p:spPr bwMode="white">
          <a:xfrm>
            <a:off x="465501" y="1052736"/>
            <a:ext cx="8895781" cy="288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SPREAD 2016, Settat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16615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560387" y="116632"/>
            <a:ext cx="8773937" cy="792088"/>
          </a:xfrm>
          <a:prstGeom prst="rect">
            <a:avLst/>
          </a:prstGeom>
        </p:spPr>
        <p:txBody>
          <a:bodyPr vert="horz" lIns="0" tIns="0" rIns="0" bIns="7200" rtlCol="0" anchor="b" anchorCtr="0">
            <a:noAutofit/>
          </a:bodyPr>
          <a:lstStyle/>
          <a:p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423988" y="6632325"/>
            <a:ext cx="3529012" cy="123111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l">
              <a:defRPr sz="8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SPREAD 2016, Settat 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129464" y="6597352"/>
            <a:ext cx="216024" cy="144016"/>
          </a:xfrm>
          <a:prstGeom prst="rect">
            <a:avLst/>
          </a:prstGeom>
        </p:spPr>
        <p:txBody>
          <a:bodyPr vert="horz" wrap="none" lIns="0" tIns="10800" rIns="0" bIns="0" rtlCol="0" anchor="t" anchorCtr="0">
            <a:noAutofit/>
          </a:bodyPr>
          <a:lstStyle>
            <a:lvl1pPr algn="r">
              <a:defRPr sz="10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85B633-6863-4B84-8019-F125347A66E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lassification"/>
          <p:cNvSpPr txBox="1"/>
          <p:nvPr>
            <p:custDataLst>
              <p:tags r:id="rId12"/>
            </p:custDataLst>
          </p:nvPr>
        </p:nvSpPr>
        <p:spPr>
          <a:xfrm>
            <a:off x="4953600" y="6581616"/>
            <a:ext cx="1943616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l"/>
            <a:endParaRPr lang="en-US" sz="1200" b="1" noProof="1">
              <a:solidFill>
                <a:srgbClr val="22934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 Placeholder"/>
          <p:cNvSpPr>
            <a:spLocks noGrp="1"/>
          </p:cNvSpPr>
          <p:nvPr>
            <p:ph type="body" idx="1"/>
          </p:nvPr>
        </p:nvSpPr>
        <p:spPr>
          <a:xfrm>
            <a:off x="560387" y="1124744"/>
            <a:ext cx="8785223" cy="51125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Copyright"/>
          <p:cNvSpPr txBox="1">
            <a:spLocks/>
          </p:cNvSpPr>
          <p:nvPr>
            <p:custDataLst>
              <p:tags r:id="rId13"/>
            </p:custDataLst>
          </p:nvPr>
        </p:nvSpPr>
        <p:spPr>
          <a:xfrm>
            <a:off x="7313390" y="6633792"/>
            <a:ext cx="1744067" cy="123111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r"/>
            <a:r>
              <a:rPr lang="en-US" sz="800" noProof="1" smtClean="0">
                <a:latin typeface="Arial" pitchFamily="34" charset="0"/>
                <a:cs typeface="Arial" pitchFamily="34" charset="0"/>
              </a:rPr>
              <a:t>© 2015 Holcim Technology Ltd</a:t>
            </a:r>
            <a:endParaRPr lang="en-US" sz="800" noProof="1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49099" y="939846"/>
            <a:ext cx="878522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tatus" hidden="1"/>
          <p:cNvSpPr txBox="1">
            <a:spLocks/>
          </p:cNvSpPr>
          <p:nvPr>
            <p:custDataLst>
              <p:tags r:id="rId14"/>
            </p:custDataLst>
          </p:nvPr>
        </p:nvSpPr>
        <p:spPr>
          <a:xfrm rot="16200000">
            <a:off x="8744361" y="811649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en-US" sz="2200" b="1" dirty="0" smtClean="0">
                <a:solidFill>
                  <a:srgbClr val="22934B"/>
                </a:solidFill>
                <a:latin typeface="+mj-lt"/>
              </a:rPr>
              <a:t>DRAFT</a:t>
            </a:r>
            <a:endParaRPr lang="en-US" sz="2200" b="1" dirty="0">
              <a:solidFill>
                <a:srgbClr val="22934B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03214" y="6521795"/>
            <a:ext cx="860228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449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1" r:id="rId4"/>
    <p:sldLayoutId id="2147483652" r:id="rId5"/>
    <p:sldLayoutId id="2147483659" r:id="rId6"/>
    <p:sldLayoutId id="2147483654" r:id="rId7"/>
    <p:sldLayoutId id="2147483658" r:id="rId8"/>
    <p:sldLayoutId id="2147483655" r:id="rId9"/>
    <p:sldLayoutId id="2147483660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70000" indent="-270000" algn="l" defTabSz="914400" rtl="0" eaLnBrk="1" latinLnBrk="0" hangingPunct="1">
        <a:spcBef>
          <a:spcPts val="576"/>
        </a:spcBef>
        <a:buClr>
          <a:srgbClr val="22934B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6400" indent="-266400" algn="l" defTabSz="914400" rtl="0" eaLnBrk="1" latinLnBrk="0" hangingPunct="1">
        <a:spcBef>
          <a:spcPts val="24"/>
        </a:spcBef>
        <a:buClr>
          <a:srgbClr val="22934B"/>
        </a:buClr>
        <a:buSzPct val="60000"/>
        <a:buFont typeface="Wingdings 3" pitchFamily="18" charset="2"/>
        <a:buChar char=""/>
        <a:defRPr sz="22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20800" indent="-284400" algn="l" defTabSz="914400" rtl="0" eaLnBrk="1" latinLnBrk="0" hangingPunct="1">
        <a:spcBef>
          <a:spcPts val="480"/>
        </a:spcBef>
        <a:buClr>
          <a:srgbClr val="22934B"/>
        </a:buClr>
        <a:buSzPct val="60000"/>
        <a:buFont typeface="Symbol" pitchFamily="18" charset="2"/>
        <a:buChar char="-"/>
        <a:defRPr lang="de-CH" sz="2000" kern="120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112400" indent="-284400" algn="l" defTabSz="914400" rtl="0" eaLnBrk="1" latinLnBrk="0" hangingPunct="1">
        <a:spcBef>
          <a:spcPts val="480"/>
        </a:spcBef>
        <a:buClr>
          <a:srgbClr val="22934B"/>
        </a:buClr>
        <a:buSzPct val="60000"/>
        <a:buFont typeface="Symbol" pitchFamily="18" charset="2"/>
        <a:buChar char="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96800" indent="-284400" algn="l" defTabSz="914400" rtl="0" eaLnBrk="1" latinLnBrk="0" hangingPunct="1">
        <a:spcBef>
          <a:spcPts val="480"/>
        </a:spcBef>
        <a:buClr>
          <a:srgbClr val="22934B"/>
        </a:buClr>
        <a:buSzPct val="60000"/>
        <a:buFont typeface="Symbol" pitchFamily="18" charset="2"/>
        <a:buChar char="-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AF Feeding Case Study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SPREAD Course 2016, </a:t>
            </a:r>
            <a:r>
              <a:rPr lang="en-US" dirty="0" err="1" smtClean="0"/>
              <a:t>Settat</a:t>
            </a:r>
            <a:r>
              <a:rPr lang="en-US" dirty="0" smtClean="0"/>
              <a:t>, </a:t>
            </a:r>
            <a:r>
              <a:rPr lang="en-US" dirty="0" err="1" smtClean="0"/>
              <a:t>Sorin</a:t>
            </a:r>
            <a:r>
              <a:rPr lang="en-US" dirty="0" smtClean="0"/>
              <a:t> </a:t>
            </a:r>
            <a:r>
              <a:rPr lang="en-US" dirty="0" err="1" smtClean="0"/>
              <a:t>Petrescu</a:t>
            </a:r>
            <a:r>
              <a:rPr lang="en-US" dirty="0" smtClean="0"/>
              <a:t> - Geocycle</a:t>
            </a:r>
            <a:endParaRPr lang="en-US" dirty="0"/>
          </a:p>
        </p:txBody>
      </p:sp>
      <p:sp>
        <p:nvSpPr>
          <p:cNvPr id="2" name="TitleImage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SPREAD 2016, Settat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97588" y="3140968"/>
            <a:ext cx="9507940" cy="2823716"/>
            <a:chOff x="53572" y="3068960"/>
            <a:chExt cx="9507940" cy="2823716"/>
          </a:xfrm>
        </p:grpSpPr>
        <p:pic>
          <p:nvPicPr>
            <p:cNvPr id="8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 r="3704"/>
            <a:stretch/>
          </p:blipFill>
          <p:spPr bwMode="auto">
            <a:xfrm>
              <a:off x="53572" y="3068960"/>
              <a:ext cx="9504989" cy="2823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8841432" y="3068960"/>
              <a:ext cx="720080" cy="432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66362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84838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60388" y="1124742"/>
            <a:ext cx="8785223" cy="4824537"/>
          </a:xfrm>
        </p:spPr>
        <p:txBody>
          <a:bodyPr/>
          <a:lstStyle/>
          <a:p>
            <a:r>
              <a:rPr lang="en-US" dirty="0" smtClean="0"/>
              <a:t>Divide in 2 Groups, work in pairs of two people</a:t>
            </a:r>
          </a:p>
          <a:p>
            <a:pPr lvl="1"/>
            <a:r>
              <a:rPr lang="en-US" dirty="0" smtClean="0"/>
              <a:t>Group1 works on Case1</a:t>
            </a:r>
          </a:p>
          <a:p>
            <a:pPr lvl="1"/>
            <a:r>
              <a:rPr lang="en-US" dirty="0" smtClean="0"/>
              <a:t>Group2 works on Case2</a:t>
            </a:r>
          </a:p>
          <a:p>
            <a:pPr lvl="1"/>
            <a:r>
              <a:rPr lang="en-US" dirty="0" smtClean="0"/>
              <a:t>If you are finished with your Case, you can start on the other.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Case1:</a:t>
            </a:r>
            <a:endParaRPr lang="en-US" dirty="0"/>
          </a:p>
          <a:p>
            <a:pPr lvl="1"/>
            <a:r>
              <a:rPr lang="en-US" dirty="0" smtClean="0"/>
              <a:t>Shredded </a:t>
            </a:r>
            <a:r>
              <a:rPr lang="en-US" dirty="0"/>
              <a:t>solids </a:t>
            </a:r>
            <a:r>
              <a:rPr lang="en-US" dirty="0" smtClean="0"/>
              <a:t>feed </a:t>
            </a:r>
            <a:r>
              <a:rPr lang="en-US" dirty="0"/>
              <a:t>system to </a:t>
            </a:r>
            <a:r>
              <a:rPr lang="en-US" dirty="0" smtClean="0"/>
              <a:t>precalciner</a:t>
            </a:r>
          </a:p>
          <a:p>
            <a:pPr lvl="1"/>
            <a:r>
              <a:rPr lang="en-US" dirty="0" smtClean="0"/>
              <a:t>Push-floor hopper, belt (VSD) with stripping wheel and weighing idler,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bucket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elevator, conveyor belts.</a:t>
            </a:r>
            <a:endParaRPr lang="en-US" dirty="0" smtClean="0"/>
          </a:p>
          <a:p>
            <a:r>
              <a:rPr lang="en-US" dirty="0" smtClean="0"/>
              <a:t>Case2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Tyre</a:t>
            </a:r>
            <a:r>
              <a:rPr lang="en-US" dirty="0"/>
              <a:t> chip feed system to </a:t>
            </a:r>
            <a:r>
              <a:rPr lang="en-US" dirty="0" err="1"/>
              <a:t>precalciner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Apron extractor/feeder (VSD) with stripping wheel (calibrator), belt weigh feeder (VSD),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conveyor belts.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Procedure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 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419920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60388" y="1124742"/>
            <a:ext cx="9073132" cy="4464498"/>
          </a:xfrm>
        </p:spPr>
        <p:txBody>
          <a:bodyPr/>
          <a:lstStyle/>
          <a:p>
            <a:r>
              <a:rPr lang="en-US" dirty="0" smtClean="0"/>
              <a:t>Evaluate the feed system performance</a:t>
            </a:r>
          </a:p>
          <a:p>
            <a:pPr lvl="1"/>
            <a:r>
              <a:rPr lang="en-US" dirty="0" smtClean="0"/>
              <a:t>Check and assess your </a:t>
            </a:r>
            <a:r>
              <a:rPr lang="en-US" dirty="0" smtClean="0"/>
              <a:t>dataset</a:t>
            </a:r>
          </a:p>
          <a:p>
            <a:pPr lvl="2"/>
            <a:r>
              <a:rPr lang="en-US" dirty="0" smtClean="0"/>
              <a:t>Copy-paste the data into your tool. Complete the necessary inputs (SP) </a:t>
            </a:r>
            <a:endParaRPr lang="en-US" dirty="0" smtClean="0"/>
          </a:p>
          <a:p>
            <a:pPr lvl="1"/>
            <a:r>
              <a:rPr lang="en-US" dirty="0" smtClean="0"/>
              <a:t>Use </a:t>
            </a:r>
            <a:r>
              <a:rPr lang="en-US" dirty="0"/>
              <a:t>the Dosing Accuracy &amp; Stability </a:t>
            </a:r>
            <a:r>
              <a:rPr lang="en-US" dirty="0" smtClean="0"/>
              <a:t>Tool</a:t>
            </a:r>
          </a:p>
          <a:p>
            <a:pPr lvl="2"/>
            <a:r>
              <a:rPr lang="en-US" u="sng" dirty="0" smtClean="0"/>
              <a:t>only assess </a:t>
            </a:r>
            <a:r>
              <a:rPr lang="en-US" u="sng" dirty="0" smtClean="0"/>
              <a:t>Stability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(no information is given to evaluate accuracy e.g. weigh-outs)</a:t>
            </a:r>
            <a:endParaRPr lang="en-US" dirty="0"/>
          </a:p>
          <a:p>
            <a:pPr lvl="1"/>
            <a:r>
              <a:rPr lang="en-US" dirty="0" smtClean="0"/>
              <a:t>Judge the results</a:t>
            </a:r>
          </a:p>
          <a:p>
            <a:pPr lvl="2"/>
            <a:r>
              <a:rPr lang="en-US" dirty="0" smtClean="0"/>
              <a:t>Average vs. Set-point</a:t>
            </a:r>
          </a:p>
          <a:p>
            <a:pPr lvl="2"/>
            <a:r>
              <a:rPr lang="en-US" dirty="0" smtClean="0"/>
              <a:t>Standard Deviation and Coefficient of Variation (</a:t>
            </a:r>
            <a:r>
              <a:rPr lang="en-US" dirty="0" err="1" smtClean="0"/>
              <a:t>CoV</a:t>
            </a:r>
            <a:r>
              <a:rPr lang="en-US" dirty="0" smtClean="0"/>
              <a:t>)</a:t>
            </a:r>
          </a:p>
          <a:p>
            <a:r>
              <a:rPr lang="en-US" dirty="0" smtClean="0"/>
              <a:t>Give examples from your concrete cases</a:t>
            </a:r>
          </a:p>
          <a:p>
            <a:r>
              <a:rPr lang="en-US" dirty="0" smtClean="0"/>
              <a:t>Give general feedback and recommendations</a:t>
            </a:r>
          </a:p>
          <a:p>
            <a:r>
              <a:rPr lang="en-US" dirty="0" smtClean="0"/>
              <a:t>Final thoughts and messages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Available time: 45 min.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/ Tasks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 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04145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60513" y="1272170"/>
            <a:ext cx="8703986" cy="48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 </a:t>
            </a:r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Shredded solids </a:t>
            </a:r>
            <a:r>
              <a:rPr lang="en-US" dirty="0" smtClean="0"/>
              <a:t>feed </a:t>
            </a:r>
            <a:r>
              <a:rPr lang="en-US" dirty="0"/>
              <a:t>system </a:t>
            </a:r>
            <a:r>
              <a:rPr lang="en-US" dirty="0" smtClean="0"/>
              <a:t>(Case1)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flipH="1">
            <a:off x="5601072" y="1031470"/>
            <a:ext cx="3855340" cy="2355593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flipV="1">
            <a:off x="8265368" y="2013810"/>
            <a:ext cx="0" cy="170007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321152" y="2450280"/>
            <a:ext cx="864096" cy="155478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flipH="1">
            <a:off x="6992913" y="4725144"/>
            <a:ext cx="1062070" cy="1994246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7435594" y="3887550"/>
            <a:ext cx="0" cy="112562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113730" y="3982868"/>
            <a:ext cx="2089714" cy="1836650"/>
          </a:xfrm>
          <a:prstGeom prst="rect">
            <a:avLst/>
          </a:prstGeom>
          <a:noFill/>
          <a:ln w="285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19152" y="1118281"/>
            <a:ext cx="1996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push-floor hopper</a:t>
            </a:r>
          </a:p>
        </p:txBody>
      </p:sp>
      <p:sp>
        <p:nvSpPr>
          <p:cNvPr id="13" name="TextBox 12"/>
          <p:cNvSpPr txBox="1"/>
          <p:nvPr/>
        </p:nvSpPr>
        <p:spPr>
          <a:xfrm rot="1124675">
            <a:off x="5928329" y="2660620"/>
            <a:ext cx="3100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belt (VSD) with weighing idler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69224" y="5517232"/>
            <a:ext cx="10857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stripping 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wheel</a:t>
            </a:r>
          </a:p>
        </p:txBody>
      </p:sp>
    </p:spTree>
    <p:extLst>
      <p:ext uri="{BB962C8B-B14F-4D97-AF65-F5344CB8AC3E}">
        <p14:creationId xmlns:p14="http://schemas.microsoft.com/office/powerpoint/2010/main" xmlns="" val="235425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Tyre</a:t>
            </a:r>
            <a:r>
              <a:rPr lang="en-US" dirty="0" smtClean="0"/>
              <a:t> chip feeding (Case2)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 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2029979" y="1209342"/>
            <a:ext cx="7315509" cy="446850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48374" y="3229576"/>
            <a:ext cx="5146122" cy="3223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2648744" y="2077448"/>
            <a:ext cx="1211998" cy="156757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148774" y="2797528"/>
            <a:ext cx="1440160" cy="23042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444918" y="3246478"/>
            <a:ext cx="1016496" cy="243137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924638" y="2293472"/>
            <a:ext cx="1736576" cy="194421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694496" y="71011"/>
            <a:ext cx="3650992" cy="243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 flipV="1">
            <a:off x="4232920" y="836712"/>
            <a:ext cx="2808312" cy="115212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09184" y="1249596"/>
            <a:ext cx="1996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Apron feeder with stripping wheel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26811" y="3676923"/>
            <a:ext cx="1996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Apron feeder</a:t>
            </a:r>
            <a:r>
              <a:rPr lang="en-US" sz="1400" b="1" dirty="0">
                <a:latin typeface="Arial" pitchFamily="34" charset="0"/>
                <a:cs typeface="Arial" pitchFamily="34" charset="0"/>
              </a:rPr>
              <a:t/>
            </a:r>
            <a:br>
              <a:rPr lang="en-US" sz="1400" b="1" dirty="0">
                <a:latin typeface="Arial" pitchFamily="34" charset="0"/>
                <a:cs typeface="Arial" pitchFamily="34" charset="0"/>
              </a:rPr>
            </a:br>
            <a:r>
              <a:rPr lang="en-US" sz="1400" b="1" dirty="0" smtClean="0">
                <a:latin typeface="Arial" pitchFamily="34" charset="0"/>
                <a:cs typeface="Arial" pitchFamily="34" charset="0"/>
              </a:rPr>
              <a:t>(VSD)</a:t>
            </a:r>
          </a:p>
        </p:txBody>
      </p:sp>
      <p:sp>
        <p:nvSpPr>
          <p:cNvPr id="18" name="TextBox 17"/>
          <p:cNvSpPr txBox="1"/>
          <p:nvPr/>
        </p:nvSpPr>
        <p:spPr>
          <a:xfrm rot="20578114">
            <a:off x="3271876" y="4905603"/>
            <a:ext cx="2261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belt weigh feeder (VSD)</a:t>
            </a:r>
          </a:p>
        </p:txBody>
      </p:sp>
    </p:spTree>
    <p:extLst>
      <p:ext uri="{BB962C8B-B14F-4D97-AF65-F5344CB8AC3E}">
        <p14:creationId xmlns:p14="http://schemas.microsoft.com/office/powerpoint/2010/main" xmlns="" val="419920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60388" y="1124743"/>
            <a:ext cx="8785223" cy="3708708"/>
          </a:xfrm>
        </p:spPr>
        <p:txBody>
          <a:bodyPr/>
          <a:lstStyle/>
          <a:p>
            <a:r>
              <a:rPr lang="en-US" dirty="0" smtClean="0"/>
              <a:t>Dataset file</a:t>
            </a:r>
            <a:br>
              <a:rPr lang="en-US" dirty="0" smtClean="0"/>
            </a:br>
            <a:r>
              <a:rPr lang="en-US" dirty="0" smtClean="0"/>
              <a:t>incl. graph &amp;</a:t>
            </a:r>
            <a:br>
              <a:rPr lang="en-US" dirty="0" smtClean="0"/>
            </a:br>
            <a:r>
              <a:rPr lang="en-US" dirty="0" smtClean="0"/>
              <a:t>flowsheet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Dosing Accuracy </a:t>
            </a:r>
            <a:br>
              <a:rPr lang="en-US" dirty="0" smtClean="0"/>
            </a:br>
            <a:r>
              <a:rPr lang="en-US" dirty="0" smtClean="0"/>
              <a:t>&amp; Stability Tool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Given Information per </a:t>
            </a:r>
            <a:r>
              <a:rPr lang="en-US" dirty="0" smtClean="0"/>
              <a:t>case </a:t>
            </a:r>
            <a:r>
              <a:rPr lang="en-US" b="0" i="1" dirty="0" smtClean="0"/>
              <a:t>(Example)</a:t>
            </a:r>
            <a:endParaRPr lang="en-US" b="0" i="1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 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296816" y="1135342"/>
            <a:ext cx="2440341" cy="214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047432" y="1135342"/>
            <a:ext cx="3298056" cy="2149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296816" y="3795762"/>
            <a:ext cx="2454581" cy="2369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227452" y="3783496"/>
            <a:ext cx="2938016" cy="2363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19920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 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560388" y="1124742"/>
            <a:ext cx="9001124" cy="5544617"/>
          </a:xfrm>
        </p:spPr>
        <p:txBody>
          <a:bodyPr/>
          <a:lstStyle/>
          <a:p>
            <a:r>
              <a:rPr lang="en-US" sz="2000" dirty="0" smtClean="0"/>
              <a:t>Poor dosing stability =&gt; out of the acceptable range for all the 3 tests</a:t>
            </a:r>
          </a:p>
          <a:p>
            <a:r>
              <a:rPr lang="en-US" sz="2000" dirty="0" smtClean="0"/>
              <a:t>“Average” closest to SP for Test1, BUT </a:t>
            </a:r>
            <a:r>
              <a:rPr lang="en-US" sz="2000" dirty="0" err="1" smtClean="0"/>
              <a:t>CoV</a:t>
            </a:r>
            <a:r>
              <a:rPr lang="en-US" sz="2000" dirty="0" smtClean="0"/>
              <a:t> is the highest (9.7)</a:t>
            </a:r>
          </a:p>
          <a:p>
            <a:r>
              <a:rPr lang="en-US" sz="2000" dirty="0" err="1" smtClean="0"/>
              <a:t>CoV</a:t>
            </a:r>
            <a:r>
              <a:rPr lang="en-US" sz="2000" dirty="0" smtClean="0"/>
              <a:t> &gt; 1.25 (4.1 – 9.7)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Case1: Solution</a:t>
            </a:r>
            <a:endParaRPr lang="en-US" dirty="0"/>
          </a:p>
        </p:txBody>
      </p:sp>
      <p:pic>
        <p:nvPicPr>
          <p:cNvPr id="1031" name="Picture 7" descr="d:\temp\x10sctmp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2680" y="2708920"/>
            <a:ext cx="5904656" cy="36124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392456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 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 smtClean="0"/>
              <a:t>Speed is also used (VSD of the apron conveyor </a:t>
            </a:r>
            <a:r>
              <a:rPr lang="en-US" sz="2000" dirty="0" smtClean="0"/>
              <a:t>feeding the weighing belt)</a:t>
            </a:r>
          </a:p>
          <a:p>
            <a:r>
              <a:rPr lang="en-US" sz="2000" dirty="0" smtClean="0"/>
              <a:t>Accepted dosing stability for Test2 (</a:t>
            </a:r>
            <a:r>
              <a:rPr lang="en-US" sz="2000" dirty="0" err="1" smtClean="0"/>
              <a:t>CoV</a:t>
            </a:r>
            <a:r>
              <a:rPr lang="en-US" sz="2000" dirty="0" smtClean="0"/>
              <a:t> = 1.12; SD = 0.06); Observe also the Gauss bell for “Speed” =&gt; Often in real cases we have difficulties to keep good stability for small or high feed rates</a:t>
            </a:r>
          </a:p>
          <a:p>
            <a:r>
              <a:rPr lang="en-US" sz="2000" dirty="0" smtClean="0"/>
              <a:t>For Test1, Average is closer to SP than Test3, but </a:t>
            </a:r>
            <a:r>
              <a:rPr lang="en-US" sz="2000" dirty="0" err="1" smtClean="0"/>
              <a:t>CoV</a:t>
            </a:r>
            <a:r>
              <a:rPr lang="en-US" sz="2000" dirty="0" smtClean="0"/>
              <a:t> is the highest (7.35 </a:t>
            </a:r>
            <a:r>
              <a:rPr lang="en-US" sz="2000" dirty="0" err="1" smtClean="0"/>
              <a:t>vs</a:t>
            </a:r>
            <a:r>
              <a:rPr lang="en-US" sz="2000" dirty="0" smtClean="0"/>
              <a:t> 3.6)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Case2: Solution</a:t>
            </a:r>
            <a:endParaRPr lang="en-US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6736" y="3140968"/>
            <a:ext cx="5112568" cy="31665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15363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 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 smtClean="0"/>
              <a:t>Define the SP for the tests according to the </a:t>
            </a:r>
            <a:r>
              <a:rPr lang="en-US" sz="1800" dirty="0" smtClean="0"/>
              <a:t>needs (Min, Max, In-between)</a:t>
            </a:r>
          </a:p>
          <a:p>
            <a:r>
              <a:rPr lang="en-US" sz="1800" dirty="0" smtClean="0"/>
              <a:t>Expect higher fluctuations for small or high feed rates </a:t>
            </a:r>
          </a:p>
          <a:p>
            <a:r>
              <a:rPr lang="en-US" sz="1800" dirty="0" smtClean="0"/>
              <a:t>Change in material density affects the stability</a:t>
            </a:r>
          </a:p>
          <a:p>
            <a:r>
              <a:rPr lang="en-US" sz="1800" dirty="0" smtClean="0"/>
              <a:t>Check regularly also the Accuracy =&gt; Dosing calibration planning!</a:t>
            </a:r>
          </a:p>
          <a:p>
            <a:r>
              <a:rPr lang="en-US" sz="1800" dirty="0" smtClean="0"/>
              <a:t>DAS allows to assess performance of a weighing device in a standardized way (no standard existed in past)</a:t>
            </a:r>
          </a:p>
          <a:p>
            <a:pPr lvl="1"/>
            <a:r>
              <a:rPr lang="en-US" sz="1600" dirty="0" smtClean="0"/>
              <a:t>You can fix a problem only if you know where the problem is </a:t>
            </a:r>
            <a:r>
              <a:rPr lang="en-US" sz="1600" dirty="0" smtClean="0"/>
              <a:t>=&gt; see the </a:t>
            </a:r>
            <a:r>
              <a:rPr lang="en-US" sz="1600" dirty="0" smtClean="0"/>
              <a:t>tips in the </a:t>
            </a:r>
            <a:r>
              <a:rPr lang="en-US" sz="1600" dirty="0" smtClean="0"/>
              <a:t>Help </a:t>
            </a:r>
            <a:r>
              <a:rPr lang="en-US" sz="1600" dirty="0" smtClean="0"/>
              <a:t>sheet </a:t>
            </a:r>
            <a:r>
              <a:rPr lang="en-US" sz="1600" dirty="0" smtClean="0"/>
              <a:t> ... </a:t>
            </a:r>
            <a:r>
              <a:rPr lang="en-US" sz="1600" dirty="0" smtClean="0"/>
              <a:t>what to do if accuracy/stability is not acceptable)</a:t>
            </a:r>
          </a:p>
          <a:p>
            <a:r>
              <a:rPr lang="en-US" sz="1800" dirty="0" smtClean="0"/>
              <a:t>DAS has been designed according to agreement with standard suppliers e.g. </a:t>
            </a:r>
            <a:r>
              <a:rPr lang="en-US" sz="1800" dirty="0" err="1" smtClean="0"/>
              <a:t>Schenck</a:t>
            </a:r>
            <a:r>
              <a:rPr lang="en-US" sz="1800" dirty="0" smtClean="0"/>
              <a:t>, </a:t>
            </a:r>
            <a:r>
              <a:rPr lang="en-US" sz="1800" dirty="0" err="1" smtClean="0"/>
              <a:t>Pfister</a:t>
            </a:r>
            <a:r>
              <a:rPr lang="en-US" sz="1800" dirty="0" smtClean="0"/>
              <a:t>, </a:t>
            </a:r>
            <a:r>
              <a:rPr lang="en-US" sz="1800" dirty="0" err="1" smtClean="0"/>
              <a:t>Hasler</a:t>
            </a:r>
            <a:r>
              <a:rPr lang="en-US" sz="1800" dirty="0" smtClean="0"/>
              <a:t>, etc. who signed off accuracy/stability objectives</a:t>
            </a:r>
          </a:p>
          <a:p>
            <a:r>
              <a:rPr lang="en-US" sz="1800" dirty="0" smtClean="0"/>
              <a:t>In many cases, </a:t>
            </a:r>
            <a:r>
              <a:rPr lang="en-US" sz="1800" dirty="0" smtClean="0"/>
              <a:t>we may think </a:t>
            </a:r>
            <a:r>
              <a:rPr lang="en-US" sz="1800" dirty="0" smtClean="0"/>
              <a:t>feeder is operating OK, however DAS can reveal improvements </a:t>
            </a:r>
            <a:r>
              <a:rPr lang="en-US" sz="1800" dirty="0" smtClean="0"/>
              <a:t>that can </a:t>
            </a:r>
            <a:r>
              <a:rPr lang="en-US" sz="1800" dirty="0" smtClean="0"/>
              <a:t>be made to make the process even more stable. If a feeder fails the test, we can press suppliers to improve the </a:t>
            </a:r>
            <a:r>
              <a:rPr lang="en-US" sz="1800" dirty="0" smtClean="0"/>
              <a:t>performance or we can revise our plant maintenance and calibration procedures</a:t>
            </a:r>
          </a:p>
          <a:p>
            <a:endParaRPr lang="en-US" sz="2000" dirty="0" smtClean="0"/>
          </a:p>
          <a:p>
            <a:r>
              <a:rPr lang="en-US" sz="2000" dirty="0" smtClean="0">
                <a:sym typeface="Wingdings" pitchFamily="2" charset="2"/>
              </a:rPr>
              <a:t> </a:t>
            </a:r>
            <a:r>
              <a:rPr lang="en-US" sz="2000" dirty="0" smtClean="0"/>
              <a:t>USE THE TOOL !!! 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2562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PEATINGAGENDA" val="-1"/>
  <p:tag name="VERSINFO" val="GEO1005"/>
  <p:tag name="LANGUAGE" val="1033"/>
  <p:tag name="BRAND" val="1"/>
  <p:tag name="LOGO" val="1"/>
  <p:tag name="TITLEBANDCOLOR" val="1"/>
  <p:tag name="DATE" val="2015-11-23"/>
  <p:tag name="LEGALTEXT" val="Holcim Technology Ltd"/>
  <p:tag name="CLASSIFICATION" val="0"/>
  <p:tag name="COPYRIGHT" val="20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TitleBand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imTex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ineHid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Running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imTex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heme/theme1.xml><?xml version="1.0" encoding="utf-8"?>
<a:theme xmlns:a="http://schemas.openxmlformats.org/drawingml/2006/main" name="Geocycle">
  <a:themeElements>
    <a:clrScheme name="Geocycle">
      <a:dk1>
        <a:sysClr val="windowText" lastClr="000000"/>
      </a:dk1>
      <a:lt1>
        <a:sysClr val="window" lastClr="FFFFFF"/>
      </a:lt1>
      <a:dk2>
        <a:srgbClr val="22934B"/>
      </a:dk2>
      <a:lt2>
        <a:srgbClr val="8B8D8E"/>
      </a:lt2>
      <a:accent1>
        <a:srgbClr val="22934B"/>
      </a:accent1>
      <a:accent2>
        <a:srgbClr val="003D7E"/>
      </a:accent2>
      <a:accent3>
        <a:srgbClr val="F38F1D"/>
      </a:accent3>
      <a:accent4>
        <a:srgbClr val="753F00"/>
      </a:accent4>
      <a:accent5>
        <a:srgbClr val="8A7967"/>
      </a:accent5>
      <a:accent6>
        <a:srgbClr val="B20838"/>
      </a:accent6>
      <a:hlink>
        <a:srgbClr val="0000FF"/>
      </a:hlink>
      <a:folHlink>
        <a:srgbClr val="800080"/>
      </a:folHlink>
    </a:clrScheme>
    <a:fontScheme name="Holc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B8D8E"/>
        </a:solidFill>
        <a:ln>
          <a:noFill/>
        </a:ln>
      </a:spPr>
      <a:bodyPr rtlCol="0" anchor="ctr"/>
      <a:lstStyle>
        <a:defPPr algn="ctr">
          <a:defRPr sz="20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8B8D8E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Geocycle">
        <a:dk1>
          <a:sysClr val="windowText" lastClr="000000"/>
        </a:dk1>
        <a:lt1>
          <a:sysClr val="window" lastClr="FFFFFF"/>
        </a:lt1>
        <a:dk2>
          <a:srgbClr val="22934B"/>
        </a:dk2>
        <a:lt2>
          <a:srgbClr val="8B8D8E"/>
        </a:lt2>
        <a:accent1>
          <a:srgbClr val="22934B"/>
        </a:accent1>
        <a:accent2>
          <a:srgbClr val="003D7E"/>
        </a:accent2>
        <a:accent3>
          <a:srgbClr val="F38F1D"/>
        </a:accent3>
        <a:accent4>
          <a:srgbClr val="753F00"/>
        </a:accent4>
        <a:accent5>
          <a:srgbClr val="8A7967"/>
        </a:accent5>
        <a:accent6>
          <a:srgbClr val="B20838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536</Words>
  <Application>Microsoft Office PowerPoint</Application>
  <PresentationFormat>A4 Paper (210x297 mm)</PresentationFormat>
  <Paragraphs>83</Paragraphs>
  <Slides>10</Slides>
  <Notes>0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Geocycle</vt:lpstr>
      <vt:lpstr>AF Feeding Case Study</vt:lpstr>
      <vt:lpstr>Case Study Procedure</vt:lpstr>
      <vt:lpstr>Objectives / Tasks</vt:lpstr>
      <vt:lpstr>Shredded solids feed system (Case1)</vt:lpstr>
      <vt:lpstr>Tyre chip feeding (Case2)</vt:lpstr>
      <vt:lpstr>Given Information per case (Example)</vt:lpstr>
      <vt:lpstr>Case1: Solution</vt:lpstr>
      <vt:lpstr>Case2: Solution</vt:lpstr>
      <vt:lpstr>Final messages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Co-processing Case Study 2</dc:title>
  <dc:creator>Rupinder Singh Phougat</dc:creator>
  <cp:lastModifiedBy>template</cp:lastModifiedBy>
  <cp:revision>96</cp:revision>
  <cp:lastPrinted>2015-09-29T08:37:18Z</cp:lastPrinted>
  <dcterms:created xsi:type="dcterms:W3CDTF">2011-11-16T15:12:32Z</dcterms:created>
  <dcterms:modified xsi:type="dcterms:W3CDTF">2016-05-02T09:36:09Z</dcterms:modified>
</cp:coreProperties>
</file>